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2" r:id="rId3"/>
    <p:sldMasterId id="2147483708" r:id="rId4"/>
    <p:sldMasterId id="2147483724" r:id="rId5"/>
    <p:sldMasterId id="2147483740" r:id="rId6"/>
    <p:sldMasterId id="2147483756" r:id="rId7"/>
  </p:sldMasterIdLst>
  <p:notesMasterIdLst>
    <p:notesMasterId r:id="rId19"/>
  </p:notesMasterIdLst>
  <p:sldIdLst>
    <p:sldId id="258" r:id="rId8"/>
    <p:sldId id="259" r:id="rId9"/>
    <p:sldId id="263" r:id="rId10"/>
    <p:sldId id="260" r:id="rId11"/>
    <p:sldId id="261" r:id="rId12"/>
    <p:sldId id="262" r:id="rId13"/>
    <p:sldId id="267" r:id="rId14"/>
    <p:sldId id="264" r:id="rId15"/>
    <p:sldId id="265" r:id="rId16"/>
    <p:sldId id="266" r:id="rId17"/>
    <p:sldId id="268" r:id="rId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13" autoAdjust="0"/>
  </p:normalViewPr>
  <p:slideViewPr>
    <p:cSldViewPr>
      <p:cViewPr varScale="1">
        <p:scale>
          <a:sx n="63" d="100"/>
          <a:sy n="63" d="100"/>
        </p:scale>
        <p:origin x="-15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9E5A5-EEDF-4CD8-A4E8-A04B2BC352A0}" type="datetimeFigureOut">
              <a:rPr lang="uk-UA" smtClean="0"/>
              <a:t>21.01.2016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E1A0C-8B78-4835-8615-AB45B7FCA08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232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>
                <a:solidFill>
                  <a:prstClr val="black"/>
                </a:solidFill>
              </a:rPr>
              <a:pPr/>
              <a:t>3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77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567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>
                <a:solidFill>
                  <a:prstClr val="black"/>
                </a:solidFill>
              </a:rPr>
              <a:pPr/>
              <a:t>8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7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r>
              <a:rPr lang="uk-UA" dirty="0" smtClean="0"/>
              <a:t>Пес зникає при</a:t>
            </a:r>
            <a:r>
              <a:rPr lang="uk-UA" baseline="0" dirty="0" smtClean="0"/>
              <a:t> зміні мови 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jksdksd jh jhfkjhfsd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jksdksd jh jhfkjhfsd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4590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37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3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9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4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1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8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 smtClean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5559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6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0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30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200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1058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5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6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61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608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60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83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5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7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4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6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0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33277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209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39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09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62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1861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7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7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97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6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2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2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0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8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8886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6238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33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56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881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593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38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8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70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44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49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1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4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8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28972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7855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89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62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60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898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10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39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33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74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4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07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7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20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01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42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7378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9808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0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5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87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28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3048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24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59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39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677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9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5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16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2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491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36587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53953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40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0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62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2810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2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37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66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23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9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1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4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9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0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6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2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0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vantsiv/" TargetMode="External"/><Relationship Id="rId2" Type="http://schemas.openxmlformats.org/officeDocument/2006/relationships/hyperlink" Target="mailto:Nazar.ivantsv@gmail.com" TargetMode="External"/><Relationship Id="rId1" Type="http://schemas.openxmlformats.org/officeDocument/2006/relationships/slideLayout" Target="../slideLayouts/slideLayout1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7544" y="2132856"/>
            <a:ext cx="6624736" cy="266355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Testing types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Trello</a:t>
            </a:r>
            <a:r>
              <a:rPr lang="en-US" dirty="0" smtClean="0">
                <a:solidFill>
                  <a:schemeClr val="bg1"/>
                </a:solidFill>
              </a:rPr>
              <a:t>: web-based Project </a:t>
            </a:r>
            <a:r>
              <a:rPr lang="en-US" dirty="0" err="1" smtClean="0">
                <a:solidFill>
                  <a:schemeClr val="bg1"/>
                </a:solidFill>
              </a:rPr>
              <a:t>Managment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Application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48640" y="4953000"/>
            <a:ext cx="8304628" cy="7620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 smtClean="0"/>
              <a:t>Nazar</a:t>
            </a:r>
            <a:r>
              <a:rPr lang="en-US" dirty="0" smtClean="0"/>
              <a:t> </a:t>
            </a:r>
            <a:r>
              <a:rPr lang="en-US" dirty="0" err="1" smtClean="0"/>
              <a:t>Ivantsiv</a:t>
            </a:r>
            <a:r>
              <a:rPr lang="en-US" dirty="0" smtClean="0"/>
              <a:t> 				January </a:t>
            </a:r>
            <a:r>
              <a:rPr lang="en-US" dirty="0" smtClean="0"/>
              <a:t>2015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2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r>
              <a:rPr lang="en-US" dirty="0" smtClean="0"/>
              <a:t>Internationalization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066086"/>
            <a:ext cx="8305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‘Change language…’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 doesn’t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change the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sequence of days in week in calendar.</a:t>
            </a: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 </a:t>
            </a: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 Procedure: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 smtClean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 to </a:t>
            </a:r>
            <a:r>
              <a:rPr lang="en-US" dirty="0" err="1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Trello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Calendar. 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Then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switch to Portugal language.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sequence of days changes from Mon-Sun to Sun-Sat.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8" y="3682079"/>
            <a:ext cx="8689404" cy="2470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5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403648" y="4869160"/>
            <a:ext cx="5688632" cy="1295400"/>
          </a:xfrm>
        </p:spPr>
        <p:txBody>
          <a:bodyPr/>
          <a:lstStyle/>
          <a:p>
            <a:r>
              <a:rPr lang="en-US" sz="1400" b="1" dirty="0" err="1" smtClean="0"/>
              <a:t>Nazar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Ivantsiv</a:t>
            </a:r>
            <a:endParaRPr lang="en-US" sz="1400" b="1" dirty="0" smtClean="0"/>
          </a:p>
          <a:p>
            <a:endParaRPr lang="en-US" sz="1400" b="1" dirty="0"/>
          </a:p>
          <a:p>
            <a:r>
              <a:rPr lang="en-US" sz="1400" b="1" dirty="0" smtClean="0"/>
              <a:t>IF MQC-62</a:t>
            </a:r>
          </a:p>
          <a:p>
            <a:r>
              <a:rPr lang="en-US" sz="1400" b="1" dirty="0" smtClean="0">
                <a:hlinkClick r:id="rId2"/>
              </a:rPr>
              <a:t>Nazar.ivantsv@gmail.com</a:t>
            </a:r>
            <a:endParaRPr lang="en-US" sz="1400" b="1" dirty="0" smtClean="0"/>
          </a:p>
          <a:p>
            <a:r>
              <a:rPr lang="en-US" sz="1400" b="1" dirty="0">
                <a:hlinkClick r:id="rId3"/>
              </a:rPr>
              <a:t>https://</a:t>
            </a:r>
            <a:r>
              <a:rPr lang="en-US" sz="1400" b="1" dirty="0" smtClean="0">
                <a:hlinkClick r:id="rId3"/>
              </a:rPr>
              <a:t>github.com/nivantsiv/</a:t>
            </a:r>
            <a:endParaRPr lang="en-US" sz="1400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8895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</a:t>
            </a:fld>
            <a:endParaRPr lang="uk-UA">
              <a:solidFill>
                <a:prstClr val="white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19400"/>
            <a:ext cx="3532909" cy="353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Agenda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37856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Non-functional testing: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Usability testing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Performance, Load and Stress testing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Positive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3886200" cy="4724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Check if user can </a:t>
            </a:r>
            <a:r>
              <a:rPr lang="en-US" sz="1800" dirty="0" smtClean="0">
                <a:solidFill>
                  <a:schemeClr val="tx1"/>
                </a:solidFill>
              </a:rPr>
              <a:t>change background color.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Testing </a:t>
            </a:r>
            <a:r>
              <a:rPr lang="en-US" sz="1800" b="1" dirty="0">
                <a:solidFill>
                  <a:schemeClr val="tx1"/>
                </a:solidFill>
              </a:rPr>
              <a:t>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Press </a:t>
            </a:r>
            <a:r>
              <a:rPr lang="en-US" sz="1800" dirty="0" smtClean="0">
                <a:solidFill>
                  <a:schemeClr val="tx1"/>
                </a:solidFill>
              </a:rPr>
              <a:t>‘Show menu’ button then ‘Change Background</a:t>
            </a:r>
            <a:r>
              <a:rPr lang="en-US" sz="1800" dirty="0" smtClean="0">
                <a:solidFill>
                  <a:schemeClr val="tx1"/>
                </a:solidFill>
              </a:rPr>
              <a:t>’. 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Select </a:t>
            </a:r>
            <a:r>
              <a:rPr lang="en-US" sz="1800" dirty="0" smtClean="0">
                <a:solidFill>
                  <a:schemeClr val="tx1"/>
                </a:solidFill>
              </a:rPr>
              <a:t>available color.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</a:t>
            </a:r>
            <a:r>
              <a:rPr lang="en-US" sz="1800" dirty="0" smtClean="0">
                <a:solidFill>
                  <a:schemeClr val="tx1"/>
                </a:solidFill>
              </a:rPr>
              <a:t>if the background color changes to which was selected.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When selecting ‘Orange’ color, the background becomes green.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29" y="1628800"/>
            <a:ext cx="42767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2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4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Negative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4398640" cy="4724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As a </a:t>
            </a:r>
            <a:r>
              <a:rPr lang="en-US" sz="1800" dirty="0" smtClean="0">
                <a:solidFill>
                  <a:schemeClr val="tx1"/>
                </a:solidFill>
              </a:rPr>
              <a:t>user I want to c</a:t>
            </a:r>
            <a:r>
              <a:rPr lang="en-US" sz="1800" dirty="0" smtClean="0">
                <a:solidFill>
                  <a:schemeClr val="tx1"/>
                </a:solidFill>
              </a:rPr>
              <a:t>heck </a:t>
            </a:r>
            <a:r>
              <a:rPr lang="en-US" sz="1800" dirty="0">
                <a:solidFill>
                  <a:schemeClr val="tx1"/>
                </a:solidFill>
              </a:rPr>
              <a:t>if </a:t>
            </a:r>
            <a:r>
              <a:rPr lang="en-US" sz="1800" dirty="0" smtClean="0">
                <a:solidFill>
                  <a:schemeClr val="tx1"/>
                </a:solidFill>
              </a:rPr>
              <a:t>I </a:t>
            </a:r>
            <a:r>
              <a:rPr lang="en-US" sz="1800" dirty="0">
                <a:solidFill>
                  <a:schemeClr val="tx1"/>
                </a:solidFill>
              </a:rPr>
              <a:t>can type special characters in field Username. </a:t>
            </a:r>
          </a:p>
          <a:p>
            <a:pPr marL="0" indent="0" algn="just">
              <a:buNone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Testing </a:t>
            </a:r>
            <a:r>
              <a:rPr lang="en-US" sz="1800" b="1" dirty="0">
                <a:solidFill>
                  <a:schemeClr val="tx1"/>
                </a:solidFill>
              </a:rPr>
              <a:t>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Under </a:t>
            </a:r>
            <a:r>
              <a:rPr lang="en-US" sz="1800" dirty="0" smtClean="0">
                <a:solidFill>
                  <a:schemeClr val="tx1"/>
                </a:solidFill>
              </a:rPr>
              <a:t>the ‘Save’ button we see rules for these </a:t>
            </a:r>
            <a:r>
              <a:rPr lang="en-US" sz="1800" dirty="0" err="1" smtClean="0">
                <a:solidFill>
                  <a:schemeClr val="tx1"/>
                </a:solidFill>
              </a:rPr>
              <a:t>textfields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– ‘Usernames </a:t>
            </a:r>
            <a:r>
              <a:rPr lang="en-US" sz="1800" dirty="0">
                <a:solidFill>
                  <a:schemeClr val="tx1"/>
                </a:solidFill>
              </a:rPr>
              <a:t>require a minimum of 3 characters, alphanumeric only</a:t>
            </a:r>
            <a:r>
              <a:rPr lang="en-US" sz="1800" dirty="0" smtClean="0">
                <a:solidFill>
                  <a:schemeClr val="tx1"/>
                </a:solidFill>
              </a:rPr>
              <a:t>.’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 Entered </a:t>
            </a:r>
            <a:r>
              <a:rPr lang="en-US" sz="1800" dirty="0" smtClean="0">
                <a:solidFill>
                  <a:schemeClr val="tx1"/>
                </a:solidFill>
              </a:rPr>
              <a:t>3 more special characters !@# after or in username.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Push </a:t>
            </a:r>
            <a:r>
              <a:rPr lang="en-US" sz="1800" dirty="0" smtClean="0">
                <a:solidFill>
                  <a:schemeClr val="tx1"/>
                </a:solidFill>
              </a:rPr>
              <a:t>‘Save’ button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When pushing ‘Save’ button, username with special characters is saved.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27" y="1249954"/>
            <a:ext cx="2514600" cy="426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7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5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Smoke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Task: </a:t>
            </a:r>
            <a:r>
              <a:rPr lang="en-US" sz="2000" dirty="0" smtClean="0"/>
              <a:t>As a user I want to create new board.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Smoke Testing Procedure: </a:t>
            </a:r>
            <a:r>
              <a:rPr lang="en-US" sz="2000" dirty="0" smtClean="0"/>
              <a:t>quickly</a:t>
            </a:r>
            <a:r>
              <a:rPr lang="en-US" sz="2000" b="1" dirty="0" smtClean="0"/>
              <a:t> </a:t>
            </a:r>
            <a:r>
              <a:rPr lang="en-US" sz="2000" dirty="0" smtClean="0"/>
              <a:t>check the main </a:t>
            </a:r>
            <a:r>
              <a:rPr lang="en-US" sz="2000" dirty="0" err="1" smtClean="0"/>
              <a:t>Trello</a:t>
            </a:r>
            <a:r>
              <a:rPr lang="en-US" sz="2000" dirty="0" smtClean="0"/>
              <a:t> features (create new board, create new team).</a:t>
            </a:r>
            <a:endParaRPr lang="en-US" sz="2000" b="1" dirty="0" smtClean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Defect</a:t>
            </a:r>
            <a:r>
              <a:rPr lang="en-US" sz="2000" b="1" dirty="0"/>
              <a:t>: </a:t>
            </a:r>
            <a:r>
              <a:rPr lang="en-US" sz="2000" dirty="0"/>
              <a:t>There is no ability to </a:t>
            </a:r>
            <a:r>
              <a:rPr lang="en-US" sz="2000" dirty="0" smtClean="0"/>
              <a:t>Create new board. </a:t>
            </a:r>
            <a:r>
              <a:rPr lang="en-US" sz="2000" dirty="0"/>
              <a:t>Button </a:t>
            </a:r>
            <a:r>
              <a:rPr lang="en-US" sz="2000" dirty="0" smtClean="0"/>
              <a:t>“Create new board” </a:t>
            </a:r>
            <a:r>
              <a:rPr lang="en-US" sz="2000" dirty="0"/>
              <a:t>does nothing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800"/>
            <a:ext cx="43624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3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6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Functional testing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27180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Test </a:t>
            </a:r>
            <a:r>
              <a:rPr lang="en-US" sz="1800" dirty="0" smtClean="0">
                <a:solidFill>
                  <a:schemeClr val="tx1"/>
                </a:solidFill>
              </a:rPr>
              <a:t>‘Create new </a:t>
            </a:r>
            <a:r>
              <a:rPr lang="en-US" sz="1800" dirty="0" err="1" smtClean="0">
                <a:solidFill>
                  <a:schemeClr val="tx1"/>
                </a:solidFill>
              </a:rPr>
              <a:t>Trello</a:t>
            </a:r>
            <a:r>
              <a:rPr lang="en-US" sz="1800" dirty="0" smtClean="0">
                <a:solidFill>
                  <a:schemeClr val="tx1"/>
                </a:solidFill>
              </a:rPr>
              <a:t> account’ page.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Functional Testing Procedure: </a:t>
            </a:r>
            <a:r>
              <a:rPr lang="en-US" sz="1800" dirty="0" smtClean="0">
                <a:solidFill>
                  <a:schemeClr val="tx1"/>
                </a:solidFill>
              </a:rPr>
              <a:t>Test ‘Name’, ‘Email’ and ‘Password’ fields by entering letters, numbers and special characters.  Then push ‘Create new account’ button.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More then 200 letters, numbers and special characters can be entered in all </a:t>
            </a:r>
            <a:r>
              <a:rPr lang="en-US" sz="1800" dirty="0" err="1" smtClean="0">
                <a:solidFill>
                  <a:schemeClr val="tx1"/>
                </a:solidFill>
              </a:rPr>
              <a:t>textfields</a:t>
            </a:r>
            <a:r>
              <a:rPr lang="en-US" sz="1800" dirty="0" smtClean="0">
                <a:solidFill>
                  <a:schemeClr val="tx1"/>
                </a:solidFill>
              </a:rPr>
              <a:t>. After signing up, application can be used without email verification.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27" y="4149080"/>
            <a:ext cx="8280920" cy="181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8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7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UI</a:t>
            </a:r>
            <a:r>
              <a:rPr dirty="0" smtClean="0"/>
              <a:t> </a:t>
            </a:r>
            <a:r>
              <a:rPr dirty="0" smtClean="0"/>
              <a:t>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Task: </a:t>
            </a:r>
            <a:r>
              <a:rPr lang="en-US" sz="1800" dirty="0">
                <a:solidFill>
                  <a:schemeClr val="tx1"/>
                </a:solidFill>
              </a:rPr>
              <a:t>Check if all </a:t>
            </a:r>
            <a:r>
              <a:rPr lang="en-US" sz="1800" dirty="0" err="1">
                <a:solidFill>
                  <a:schemeClr val="tx1"/>
                </a:solidFill>
              </a:rPr>
              <a:t>textfields</a:t>
            </a:r>
            <a:r>
              <a:rPr lang="en-US" sz="1800" dirty="0">
                <a:solidFill>
                  <a:schemeClr val="tx1"/>
                </a:solidFill>
              </a:rPr>
              <a:t> are located as in requirements. 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Usability Testing Procedure: 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</a:t>
            </a:r>
            <a:r>
              <a:rPr lang="en-US" sz="1800" dirty="0">
                <a:solidFill>
                  <a:schemeClr val="tx1"/>
                </a:solidFill>
              </a:rPr>
              <a:t>‘Name’ </a:t>
            </a:r>
            <a:r>
              <a:rPr lang="en-US" sz="1800" dirty="0" err="1">
                <a:solidFill>
                  <a:schemeClr val="tx1"/>
                </a:solidFill>
              </a:rPr>
              <a:t>textfield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</a:t>
            </a:r>
            <a:r>
              <a:rPr lang="en-US" sz="1800" dirty="0">
                <a:solidFill>
                  <a:schemeClr val="tx1"/>
                </a:solidFill>
              </a:rPr>
              <a:t>‘Email’ </a:t>
            </a:r>
            <a:r>
              <a:rPr lang="en-US" sz="1800" dirty="0" err="1">
                <a:solidFill>
                  <a:schemeClr val="tx1"/>
                </a:solidFill>
              </a:rPr>
              <a:t>textfield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 </a:t>
            </a:r>
            <a:r>
              <a:rPr lang="en-US" sz="1800" dirty="0">
                <a:solidFill>
                  <a:schemeClr val="tx1"/>
                </a:solidFill>
              </a:rPr>
              <a:t>‘Password’ </a:t>
            </a:r>
            <a:r>
              <a:rPr lang="en-US" sz="1800" dirty="0" err="1">
                <a:solidFill>
                  <a:schemeClr val="tx1"/>
                </a:solidFill>
              </a:rPr>
              <a:t>textfield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Defect</a:t>
            </a:r>
            <a:r>
              <a:rPr lang="en-US" sz="2000" b="1" dirty="0"/>
              <a:t>: </a:t>
            </a:r>
            <a:r>
              <a:rPr lang="en-US" sz="2000" b="1" dirty="0" smtClean="0"/>
              <a:t>‘</a:t>
            </a:r>
            <a:r>
              <a:rPr lang="en-US" sz="2000" dirty="0" smtClean="0"/>
              <a:t>Email’ </a:t>
            </a:r>
            <a:r>
              <a:rPr lang="en-US" sz="2000" dirty="0" err="1" smtClean="0"/>
              <a:t>textfield</a:t>
            </a:r>
            <a:r>
              <a:rPr lang="en-US" sz="2000" dirty="0" smtClean="0"/>
              <a:t> is located after ‘Name’ </a:t>
            </a:r>
            <a:r>
              <a:rPr lang="en-US" sz="2000" dirty="0" err="1" smtClean="0"/>
              <a:t>textfield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03" y="692696"/>
            <a:ext cx="4385748" cy="528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1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8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Performance, Load and Stress testing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9120" y="927100"/>
            <a:ext cx="8153400" cy="257390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400" b="1" dirty="0" smtClean="0">
                <a:solidFill>
                  <a:schemeClr val="tx1"/>
                </a:solidFill>
              </a:rPr>
              <a:t>Task: </a:t>
            </a:r>
            <a:r>
              <a:rPr lang="en-US" sz="1400" dirty="0" smtClean="0">
                <a:solidFill>
                  <a:schemeClr val="tx1"/>
                </a:solidFill>
              </a:rPr>
              <a:t>Server </a:t>
            </a:r>
            <a:r>
              <a:rPr lang="en-US" sz="1400" dirty="0">
                <a:solidFill>
                  <a:schemeClr val="tx1"/>
                </a:solidFill>
              </a:rPr>
              <a:t>should respond in less than </a:t>
            </a:r>
            <a:r>
              <a:rPr lang="en-US" sz="1400" dirty="0" smtClean="0">
                <a:solidFill>
                  <a:schemeClr val="tx1"/>
                </a:solidFill>
              </a:rPr>
              <a:t>1,5 </a:t>
            </a:r>
            <a:r>
              <a:rPr lang="en-US" sz="1400" dirty="0">
                <a:solidFill>
                  <a:schemeClr val="tx1"/>
                </a:solidFill>
              </a:rPr>
              <a:t>sec when up to 100 users access it concurrently. Server should respond in less than 4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sec when up to 300 users access it concurrently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chemeClr val="tx1"/>
                </a:solidFill>
              </a:rPr>
              <a:t>Server should allow up to 500 concurrent connections.</a:t>
            </a:r>
          </a:p>
          <a:p>
            <a:pPr marL="0" indent="0" algn="just">
              <a:buNone/>
            </a:pPr>
            <a:r>
              <a:rPr lang="en-US" sz="1400" b="1" dirty="0" smtClean="0">
                <a:solidFill>
                  <a:schemeClr val="tx1"/>
                </a:solidFill>
              </a:rPr>
              <a:t>Testing </a:t>
            </a:r>
            <a:r>
              <a:rPr lang="en-US" sz="1400" b="1" dirty="0">
                <a:solidFill>
                  <a:schemeClr val="tx1"/>
                </a:solidFill>
              </a:rPr>
              <a:t>Procedure: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chemeClr val="tx1"/>
                </a:solidFill>
              </a:rPr>
              <a:t>1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smtClean="0">
                <a:solidFill>
                  <a:schemeClr val="tx1"/>
                </a:solidFill>
              </a:rPr>
              <a:t>emulate </a:t>
            </a:r>
            <a:r>
              <a:rPr lang="en-US" sz="1400" dirty="0">
                <a:solidFill>
                  <a:schemeClr val="tx1"/>
                </a:solidFill>
              </a:rPr>
              <a:t>different amount of requests to server in range (0; 300), for instance, measure time for 10, </a:t>
            </a:r>
            <a:r>
              <a:rPr lang="en-US" sz="1400" dirty="0" smtClean="0">
                <a:solidFill>
                  <a:schemeClr val="tx1"/>
                </a:solidFill>
              </a:rPr>
              <a:t>25, 50</a:t>
            </a:r>
            <a:r>
              <a:rPr lang="en-US" sz="1400" dirty="0">
                <a:solidFill>
                  <a:schemeClr val="tx1"/>
                </a:solidFill>
              </a:rPr>
              <a:t>, 240 and 290 concurrent users.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2. Emulate </a:t>
            </a:r>
            <a:r>
              <a:rPr lang="en-US" sz="1400" dirty="0">
                <a:solidFill>
                  <a:schemeClr val="tx1"/>
                </a:solidFill>
              </a:rPr>
              <a:t>different amount of requests to server close to pick value, for instance, measure time for 400, 450, 500 concurrent users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b="1" dirty="0">
                <a:solidFill>
                  <a:schemeClr val="tx1"/>
                </a:solidFill>
              </a:rPr>
              <a:t>Defect: </a:t>
            </a:r>
            <a:r>
              <a:rPr lang="en-US" sz="1400" dirty="0">
                <a:solidFill>
                  <a:schemeClr val="tx1"/>
                </a:solidFill>
              </a:rPr>
              <a:t>starting from 200  Concurrent requests  respond time is </a:t>
            </a:r>
            <a:r>
              <a:rPr lang="en-US" sz="1400" dirty="0" smtClean="0">
                <a:solidFill>
                  <a:schemeClr val="tx1"/>
                </a:solidFill>
              </a:rPr>
              <a:t>7-10 </a:t>
            </a:r>
            <a:r>
              <a:rPr lang="en-US" sz="1400" dirty="0">
                <a:solidFill>
                  <a:schemeClr val="tx1"/>
                </a:solidFill>
              </a:rPr>
              <a:t>seconds. Server crashes starting  from 500 concurrent requests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25" y="3501008"/>
            <a:ext cx="8086675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6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066086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‘Change language…’ option translate application to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German</a:t>
            </a: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 Procedure: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all labels and captions on the page whether they are translated to German; force appearance of different messages (e.g.: when password or login does not exist) to check whether they are localized and not truncated</a:t>
            </a: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Words ‘Board’ and ‘Team’ are not translated to German;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04" y="3789040"/>
            <a:ext cx="7000875" cy="241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04664"/>
            <a:ext cx="14382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0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6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642</Words>
  <Application>Microsoft Office PowerPoint</Application>
  <PresentationFormat>Экран (4:3)</PresentationFormat>
  <Paragraphs>111</Paragraphs>
  <Slides>11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7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Testing types  Trello: web-based Project Managment Application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Localization testing</vt:lpstr>
      <vt:lpstr>Internationalization testing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nivantsiv</dc:creator>
  <cp:lastModifiedBy>nivantsiv</cp:lastModifiedBy>
  <cp:revision>19</cp:revision>
  <dcterms:created xsi:type="dcterms:W3CDTF">2016-01-19T10:49:57Z</dcterms:created>
  <dcterms:modified xsi:type="dcterms:W3CDTF">2016-01-21T20:38:05Z</dcterms:modified>
</cp:coreProperties>
</file>